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PT Sans Narrow"/>
      <p:regular r:id="rId25"/>
      <p:bold r:id="rId26"/>
    </p:embeddedFont>
    <p:embeddedFont>
      <p:font typeface="Permanent Marker"/>
      <p:regular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TSansNarrow-bold.fntdata"/><Relationship Id="rId25" Type="http://schemas.openxmlformats.org/officeDocument/2006/relationships/font" Target="fonts/PTSansNarrow-regular.fntdata"/><Relationship Id="rId28" Type="http://schemas.openxmlformats.org/officeDocument/2006/relationships/font" Target="fonts/OpenSans-regular.fntdata"/><Relationship Id="rId27" Type="http://schemas.openxmlformats.org/officeDocument/2006/relationships/font" Target="fonts/PermanentMarker-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Caption:</a:t>
            </a:r>
          </a:p>
          <a:p>
            <a:pPr lvl="0">
              <a:spcBef>
                <a:spcPts val="0"/>
              </a:spcBef>
              <a:buNone/>
            </a:pPr>
            <a:r>
              <a:t/>
            </a:r>
            <a:endParaRPr/>
          </a:p>
          <a:p>
            <a:pPr lvl="0">
              <a:spcBef>
                <a:spcPts val="0"/>
              </a:spcBef>
              <a:buNone/>
            </a:pPr>
            <a:r>
              <a:rPr lang="en" sz="1400">
                <a:solidFill>
                  <a:srgbClr val="666666"/>
                </a:solidFill>
                <a:highlight>
                  <a:srgbClr val="FFFFFF"/>
                </a:highlight>
                <a:latin typeface="Verdana"/>
                <a:ea typeface="Verdana"/>
                <a:cs typeface="Verdana"/>
                <a:sym typeface="Verdana"/>
              </a:rPr>
              <a:t>On July 28, 1917, more than eight thousand protesters solemnly marched down Fifth Avenue to the sound of muffled drums and holding signs, one of which read, MR. PRESIDENT, WHY NOT MAKE AMERICA SAFE FOR DEMOCRACY.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400">
                <a:solidFill>
                  <a:srgbClr val="333333"/>
                </a:solidFill>
              </a:rPr>
              <a:t>For African Americans, the war became a crucial test of America's commitment to the ideal of democracy and the rights of citizenship for all people, regardless of race.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buNone/>
            </a:pPr>
            <a:r>
              <a:t/>
            </a:r>
            <a:endParaRPr sz="1400">
              <a:solidFill>
                <a:srgbClr val="666666"/>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caption for this photo reads:</a:t>
            </a:r>
          </a:p>
          <a:p>
            <a:pPr lvl="0">
              <a:spcBef>
                <a:spcPts val="0"/>
              </a:spcBef>
              <a:buNone/>
            </a:pPr>
            <a:r>
              <a:t/>
            </a:r>
            <a:endParaRPr/>
          </a:p>
          <a:p>
            <a:pPr lvl="0">
              <a:spcBef>
                <a:spcPts val="0"/>
              </a:spcBef>
              <a:buNone/>
            </a:pPr>
            <a:r>
              <a:rPr lang="en" sz="1200">
                <a:solidFill>
                  <a:srgbClr val="666666"/>
                </a:solidFill>
                <a:highlight>
                  <a:srgbClr val="FFFFFF"/>
                </a:highlight>
                <a:latin typeface="Verdana"/>
                <a:ea typeface="Verdana"/>
                <a:cs typeface="Verdana"/>
                <a:sym typeface="Verdana"/>
              </a:rPr>
              <a:t>Black soldiers experienced many indignities after World War I, including not being allowed to celebrate the Allied victory. In Paris, the United States refused to allow any black American soldiers to march with other Allied soldiers, including colonial African troops, in the victory parade up the Champs-Elysées on Bastille Day in 1919.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Caption for newspaper:</a:t>
            </a:r>
          </a:p>
          <a:p>
            <a:pPr lvl="0">
              <a:spcBef>
                <a:spcPts val="0"/>
              </a:spcBef>
              <a:buNone/>
            </a:pPr>
            <a:r>
              <a:t/>
            </a:r>
            <a:endParaRPr/>
          </a:p>
          <a:p>
            <a:pPr lvl="0">
              <a:spcBef>
                <a:spcPts val="0"/>
              </a:spcBef>
              <a:buNone/>
            </a:pPr>
            <a:r>
              <a:rPr i="1" lang="en" sz="1200">
                <a:solidFill>
                  <a:srgbClr val="666666"/>
                </a:solidFill>
                <a:highlight>
                  <a:srgbClr val="FFFFFF"/>
                </a:highlight>
                <a:latin typeface="Verdana"/>
                <a:ea typeface="Verdana"/>
                <a:cs typeface="Verdana"/>
                <a:sym typeface="Verdana"/>
              </a:rPr>
              <a:t>The Crisis</a:t>
            </a:r>
            <a:r>
              <a:rPr lang="en" sz="1200">
                <a:solidFill>
                  <a:srgbClr val="666666"/>
                </a:solidFill>
                <a:highlight>
                  <a:srgbClr val="FFFFFF"/>
                </a:highlight>
                <a:latin typeface="Verdana"/>
                <a:ea typeface="Verdana"/>
                <a:cs typeface="Verdana"/>
                <a:sym typeface="Verdana"/>
              </a:rPr>
              <a:t> headlines an announcement of an upcoming lynching in Hattiesburg, Mississippi. Migration, military service, racial violence, and political protest combined to make the war years one of the most dynamic periods of the African-American experience.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Caption for Photo:</a:t>
            </a:r>
          </a:p>
          <a:p>
            <a:pPr lvl="0">
              <a:spcBef>
                <a:spcPts val="0"/>
              </a:spcBef>
              <a:buNone/>
            </a:pPr>
            <a:r>
              <a:t/>
            </a:r>
            <a:endParaRPr/>
          </a:p>
          <a:p>
            <a:pPr lvl="0">
              <a:spcBef>
                <a:spcPts val="0"/>
              </a:spcBef>
              <a:buNone/>
            </a:pPr>
            <a:r>
              <a:rPr lang="en" sz="1200">
                <a:solidFill>
                  <a:srgbClr val="666666"/>
                </a:solidFill>
                <a:highlight>
                  <a:srgbClr val="FFFFFF"/>
                </a:highlight>
                <a:latin typeface="Verdana"/>
                <a:ea typeface="Verdana"/>
                <a:cs typeface="Verdana"/>
                <a:sym typeface="Verdana"/>
              </a:rPr>
              <a:t>Job training at segregated training centers in northern cities provided African-American men with the skills to compete in the job market.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Caption:</a:t>
            </a:r>
          </a:p>
          <a:p>
            <a:pPr lvl="0">
              <a:spcBef>
                <a:spcPts val="0"/>
              </a:spcBef>
              <a:buNone/>
            </a:pPr>
            <a:r>
              <a:t/>
            </a:r>
            <a:endParaRPr/>
          </a:p>
          <a:p>
            <a:pPr lvl="0">
              <a:spcBef>
                <a:spcPts val="0"/>
              </a:spcBef>
              <a:buNone/>
            </a:pPr>
            <a:r>
              <a:rPr lang="en" sz="1200">
                <a:solidFill>
                  <a:srgbClr val="666666"/>
                </a:solidFill>
                <a:highlight>
                  <a:srgbClr val="FFFFFF"/>
                </a:highlight>
                <a:latin typeface="Verdana"/>
                <a:ea typeface="Verdana"/>
                <a:cs typeface="Verdana"/>
                <a:sym typeface="Verdana"/>
              </a:rPr>
              <a:t>One of America's most popular bands, the Clef Club Company Orchestra, led by James Reese Europe, received enthusiastic reviews when they performed at Carnegie Hall and other well-known places in the United States.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0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0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07.png"/><Relationship Id="rId4"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tIns="91425">
            <a:noAutofit/>
          </a:bodyPr>
          <a:lstStyle/>
          <a:p>
            <a:pPr lvl="0">
              <a:spcBef>
                <a:spcPts val="0"/>
              </a:spcBef>
              <a:buNone/>
            </a:pPr>
            <a:r>
              <a:rPr lang="en"/>
              <a:t>African Americans in WWI</a:t>
            </a:r>
          </a:p>
        </p:txBody>
      </p:sp>
      <p:sp>
        <p:nvSpPr>
          <p:cNvPr id="67" name="Shape 67"/>
          <p:cNvSpPr txBox="1"/>
          <p:nvPr>
            <p:ph idx="1" type="subTitle"/>
          </p:nvPr>
        </p:nvSpPr>
        <p:spPr>
          <a:xfrm>
            <a:off x="2137225" y="2850039"/>
            <a:ext cx="4870500" cy="792600"/>
          </a:xfrm>
          <a:prstGeom prst="rect">
            <a:avLst/>
          </a:prstGeom>
        </p:spPr>
        <p:txBody>
          <a:bodyPr anchorCtr="0" anchor="t" bIns="91425" lIns="91425" rIns="91425" tIns="91425">
            <a:noAutofit/>
          </a:bodyPr>
          <a:lstStyle/>
          <a:p>
            <a:pPr lvl="0">
              <a:spcBef>
                <a:spcPts val="0"/>
              </a:spcBef>
              <a:buNone/>
            </a:pPr>
            <a:r>
              <a:rPr lang="en"/>
              <a:t>Unit 3 Section 1</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idx="1" type="body"/>
          </p:nvPr>
        </p:nvSpPr>
        <p:spPr>
          <a:xfrm>
            <a:off x="1572600" y="2272350"/>
            <a:ext cx="5998800" cy="598800"/>
          </a:xfrm>
          <a:prstGeom prst="rect">
            <a:avLst/>
          </a:prstGeom>
        </p:spPr>
        <p:txBody>
          <a:bodyPr anchorCtr="0" anchor="ctr" bIns="91425" lIns="91425" rIns="91425" tIns="91425">
            <a:noAutofit/>
          </a:bodyPr>
          <a:lstStyle/>
          <a:p>
            <a:pPr lvl="0" algn="ctr">
              <a:spcBef>
                <a:spcPts val="0"/>
              </a:spcBef>
              <a:buNone/>
            </a:pPr>
            <a:r>
              <a:rPr lang="en" sz="3600"/>
              <a:t>MOVING ON!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idx="1" type="body"/>
          </p:nvPr>
        </p:nvSpPr>
        <p:spPr>
          <a:xfrm>
            <a:off x="0" y="0"/>
            <a:ext cx="2602500" cy="5143500"/>
          </a:xfrm>
          <a:prstGeom prst="rect">
            <a:avLst/>
          </a:prstGeom>
        </p:spPr>
        <p:txBody>
          <a:bodyPr anchorCtr="0" anchor="ctr" bIns="91425" lIns="91425" rIns="91425" tIns="91425">
            <a:noAutofit/>
          </a:bodyPr>
          <a:lstStyle/>
          <a:p>
            <a:pPr lvl="0">
              <a:spcBef>
                <a:spcPts val="0"/>
              </a:spcBef>
              <a:buNone/>
            </a:pPr>
            <a:r>
              <a:rPr lang="en"/>
              <a:t>On April 2, 1917, President Woodrow Wilson made a public declaration of war against Germany and the Central Powers.  </a:t>
            </a:r>
          </a:p>
          <a:p>
            <a:pPr lvl="0">
              <a:spcBef>
                <a:spcPts val="0"/>
              </a:spcBef>
              <a:buNone/>
            </a:pPr>
            <a:r>
              <a:t/>
            </a:r>
            <a:endParaRPr/>
          </a:p>
          <a:p>
            <a:pPr lvl="0">
              <a:spcBef>
                <a:spcPts val="0"/>
              </a:spcBef>
              <a:buNone/>
            </a:pPr>
            <a:r>
              <a:rPr lang="en"/>
              <a:t>He said, “The world must be made safe for democracy.”</a:t>
            </a:r>
          </a:p>
          <a:p>
            <a:pPr lvl="0">
              <a:spcBef>
                <a:spcPts val="0"/>
              </a:spcBef>
              <a:buNone/>
            </a:pPr>
            <a:r>
              <a:t/>
            </a:r>
            <a:endParaRPr/>
          </a:p>
          <a:p>
            <a:pPr lvl="0">
              <a:spcBef>
                <a:spcPts val="0"/>
              </a:spcBef>
              <a:buNone/>
            </a:pPr>
            <a:r>
              <a:rPr lang="en"/>
              <a:t>This statement immediately resonated with many AAs.</a:t>
            </a:r>
          </a:p>
        </p:txBody>
      </p:sp>
      <p:pic>
        <p:nvPicPr>
          <p:cNvPr id="127" name="Shape 127"/>
          <p:cNvPicPr preferRelativeResize="0"/>
          <p:nvPr/>
        </p:nvPicPr>
        <p:blipFill>
          <a:blip r:embed="rId3">
            <a:alphaModFix/>
          </a:blip>
          <a:stretch>
            <a:fillRect/>
          </a:stretch>
        </p:blipFill>
        <p:spPr>
          <a:xfrm>
            <a:off x="2691499" y="0"/>
            <a:ext cx="6452499"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idx="1" type="body"/>
          </p:nvPr>
        </p:nvSpPr>
        <p:spPr>
          <a:xfrm>
            <a:off x="0" y="-125"/>
            <a:ext cx="2486400" cy="5143500"/>
          </a:xfrm>
          <a:prstGeom prst="rect">
            <a:avLst/>
          </a:prstGeom>
        </p:spPr>
        <p:txBody>
          <a:bodyPr anchorCtr="0" anchor="ctr" bIns="91425" lIns="91425" rIns="91425" tIns="91425">
            <a:noAutofit/>
          </a:bodyPr>
          <a:lstStyle/>
          <a:p>
            <a:pPr lvl="0">
              <a:lnSpc>
                <a:spcPct val="150000"/>
              </a:lnSpc>
              <a:spcBef>
                <a:spcPts val="0"/>
              </a:spcBef>
              <a:buNone/>
            </a:pPr>
            <a:r>
              <a:rPr lang="en"/>
              <a:t>This statement resonated with many AAs because they viewed the war as an opportunity to bring about true democracy in the US.</a:t>
            </a:r>
          </a:p>
        </p:txBody>
      </p:sp>
      <p:pic>
        <p:nvPicPr>
          <p:cNvPr id="133" name="Shape 133"/>
          <p:cNvPicPr preferRelativeResize="0"/>
          <p:nvPr/>
        </p:nvPicPr>
        <p:blipFill>
          <a:blip r:embed="rId3">
            <a:alphaModFix/>
          </a:blip>
          <a:stretch>
            <a:fillRect/>
          </a:stretch>
        </p:blipFill>
        <p:spPr>
          <a:xfrm>
            <a:off x="2700974" y="-125"/>
            <a:ext cx="6443025"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idx="1" type="body"/>
          </p:nvPr>
        </p:nvSpPr>
        <p:spPr>
          <a:xfrm>
            <a:off x="1572600" y="463950"/>
            <a:ext cx="5998800" cy="4215600"/>
          </a:xfrm>
          <a:prstGeom prst="rect">
            <a:avLst/>
          </a:prstGeom>
        </p:spPr>
        <p:txBody>
          <a:bodyPr anchorCtr="0" anchor="ctr" bIns="91425" lIns="91425" rIns="91425" tIns="91425">
            <a:noAutofit/>
          </a:bodyPr>
          <a:lstStyle/>
          <a:p>
            <a:pPr lvl="0" rtl="0" algn="ctr">
              <a:spcBef>
                <a:spcPts val="0"/>
              </a:spcBef>
              <a:buNone/>
            </a:pPr>
            <a:r>
              <a:rPr lang="en"/>
              <a:t>It would be insincere, many black people argued, for the US to fight for democracy in Europe while AAs remained second-class citizens.</a:t>
            </a:r>
          </a:p>
          <a:p>
            <a:pPr lvl="0" rtl="0" algn="ctr">
              <a:spcBef>
                <a:spcPts val="0"/>
              </a:spcBef>
              <a:buNone/>
            </a:pPr>
            <a:r>
              <a:t/>
            </a:r>
            <a:endParaRPr/>
          </a:p>
          <a:p>
            <a:pPr lvl="0" rtl="0" algn="ctr">
              <a:spcBef>
                <a:spcPts val="0"/>
              </a:spcBef>
              <a:buNone/>
            </a:pPr>
            <a:r>
              <a:rPr b="1" lang="en"/>
              <a:t>“</a:t>
            </a:r>
            <a:r>
              <a:rPr lang="en"/>
              <a:t>If America truly understands the functions of democracy and justice, she must know that she must begin to promote democracy and justice at home first of all.</a:t>
            </a:r>
            <a:r>
              <a:rPr b="1" lang="en"/>
              <a:t>”</a:t>
            </a:r>
          </a:p>
          <a:p>
            <a:pPr lvl="0" rtl="0" algn="ctr">
              <a:spcBef>
                <a:spcPts val="0"/>
              </a:spcBef>
              <a:buNone/>
            </a:pPr>
            <a:r>
              <a:rPr lang="en"/>
              <a:t>-Arthur Shaw </a:t>
            </a:r>
          </a:p>
          <a:p>
            <a:pPr lvl="0" algn="ctr">
              <a:spcBef>
                <a:spcPts val="0"/>
              </a:spcBef>
              <a:buNone/>
            </a:pPr>
            <a:r>
              <a:rPr lang="en"/>
              <a:t>of New York</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idx="1" type="body"/>
          </p:nvPr>
        </p:nvSpPr>
        <p:spPr>
          <a:xfrm>
            <a:off x="0" y="125"/>
            <a:ext cx="2709300" cy="5143500"/>
          </a:xfrm>
          <a:prstGeom prst="rect">
            <a:avLst/>
          </a:prstGeom>
        </p:spPr>
        <p:txBody>
          <a:bodyPr anchorCtr="0" anchor="ctr" bIns="91425" lIns="91425" rIns="91425" tIns="91425">
            <a:noAutofit/>
          </a:bodyPr>
          <a:lstStyle/>
          <a:p>
            <a:pPr lvl="0">
              <a:lnSpc>
                <a:spcPct val="150000"/>
              </a:lnSpc>
              <a:spcBef>
                <a:spcPts val="0"/>
              </a:spcBef>
              <a:buNone/>
            </a:pPr>
            <a:r>
              <a:rPr lang="en" sz="2200">
                <a:solidFill>
                  <a:srgbClr val="666666"/>
                </a:solidFill>
              </a:rPr>
              <a:t>Most African Americans saw the war as an opportunity to demonstrate their patriotism and their place as equal citizens in the nation. </a:t>
            </a:r>
          </a:p>
        </p:txBody>
      </p:sp>
      <p:pic>
        <p:nvPicPr>
          <p:cNvPr id="144" name="Shape 144"/>
          <p:cNvPicPr preferRelativeResize="0"/>
          <p:nvPr/>
        </p:nvPicPr>
        <p:blipFill>
          <a:blip r:embed="rId3">
            <a:alphaModFix/>
          </a:blip>
          <a:stretch>
            <a:fillRect/>
          </a:stretch>
        </p:blipFill>
        <p:spPr>
          <a:xfrm>
            <a:off x="2807039" y="125"/>
            <a:ext cx="6336961"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idx="1" type="body"/>
          </p:nvPr>
        </p:nvSpPr>
        <p:spPr>
          <a:xfrm>
            <a:off x="0" y="0"/>
            <a:ext cx="2664900" cy="4829400"/>
          </a:xfrm>
          <a:prstGeom prst="rect">
            <a:avLst/>
          </a:prstGeom>
        </p:spPr>
        <p:txBody>
          <a:bodyPr anchorCtr="0" anchor="ctr" bIns="91425" lIns="91425" rIns="91425" tIns="91425">
            <a:noAutofit/>
          </a:bodyPr>
          <a:lstStyle/>
          <a:p>
            <a:pPr lvl="0">
              <a:lnSpc>
                <a:spcPct val="150000"/>
              </a:lnSpc>
              <a:spcBef>
                <a:spcPts val="0"/>
              </a:spcBef>
              <a:buNone/>
            </a:pPr>
            <a:r>
              <a:rPr lang="en" sz="2200">
                <a:solidFill>
                  <a:srgbClr val="666666"/>
                </a:solidFill>
              </a:rPr>
              <a:t>Black political leaders believed that if the race sacrificed for the war effort, the government would have no choice but to reward them with greater civil rights.</a:t>
            </a:r>
          </a:p>
        </p:txBody>
      </p:sp>
      <p:pic>
        <p:nvPicPr>
          <p:cNvPr id="150" name="Shape 150"/>
          <p:cNvPicPr preferRelativeResize="0"/>
          <p:nvPr/>
        </p:nvPicPr>
        <p:blipFill>
          <a:blip r:embed="rId3">
            <a:alphaModFix/>
          </a:blip>
          <a:stretch>
            <a:fillRect/>
          </a:stretch>
        </p:blipFill>
        <p:spPr>
          <a:xfrm>
            <a:off x="2871439" y="0"/>
            <a:ext cx="6272560"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idx="1" type="body"/>
          </p:nvPr>
        </p:nvSpPr>
        <p:spPr>
          <a:xfrm>
            <a:off x="1572600" y="1155150"/>
            <a:ext cx="5998800" cy="2833200"/>
          </a:xfrm>
          <a:prstGeom prst="rect">
            <a:avLst/>
          </a:prstGeom>
        </p:spPr>
        <p:txBody>
          <a:bodyPr anchorCtr="0" anchor="ctr" bIns="91425" lIns="91425" rIns="91425" tIns="91425">
            <a:noAutofit/>
          </a:bodyPr>
          <a:lstStyle/>
          <a:p>
            <a:pPr lvl="0" algn="ctr">
              <a:lnSpc>
                <a:spcPct val="150000"/>
              </a:lnSpc>
              <a:spcBef>
                <a:spcPts val="0"/>
              </a:spcBef>
              <a:buNone/>
            </a:pPr>
            <a:r>
              <a:rPr lang="en">
                <a:solidFill>
                  <a:srgbClr val="666666"/>
                </a:solidFill>
              </a:rPr>
              <a:t>"Colored folks should be patriotic," the Richmond </a:t>
            </a:r>
            <a:r>
              <a:rPr i="1" lang="en">
                <a:solidFill>
                  <a:srgbClr val="666666"/>
                </a:solidFill>
              </a:rPr>
              <a:t>Planet</a:t>
            </a:r>
            <a:r>
              <a:rPr lang="en">
                <a:solidFill>
                  <a:srgbClr val="666666"/>
                </a:solidFill>
              </a:rPr>
              <a:t> insisted. "Do not let us be chargeable with being disloyal to the flag."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idx="1" type="body"/>
          </p:nvPr>
        </p:nvSpPr>
        <p:spPr>
          <a:xfrm>
            <a:off x="1363500" y="246150"/>
            <a:ext cx="6417000" cy="4651200"/>
          </a:xfrm>
          <a:prstGeom prst="rect">
            <a:avLst/>
          </a:prstGeom>
        </p:spPr>
        <p:txBody>
          <a:bodyPr anchorCtr="0" anchor="ctr" bIns="91425" lIns="91425" rIns="91425" tIns="91425">
            <a:noAutofit/>
          </a:bodyPr>
          <a:lstStyle/>
          <a:p>
            <a:pPr lvl="0" rtl="0" algn="ctr">
              <a:lnSpc>
                <a:spcPct val="115000"/>
              </a:lnSpc>
              <a:spcBef>
                <a:spcPts val="0"/>
              </a:spcBef>
              <a:buNone/>
            </a:pPr>
            <a:r>
              <a:rPr lang="en">
                <a:solidFill>
                  <a:srgbClr val="666666"/>
                </a:solidFill>
              </a:rPr>
              <a:t>Black men and women for the most part approached the war with a sense of civic duty. </a:t>
            </a:r>
          </a:p>
          <a:p>
            <a:pPr lvl="0" rtl="0" algn="ctr">
              <a:lnSpc>
                <a:spcPct val="115000"/>
              </a:lnSpc>
              <a:spcBef>
                <a:spcPts val="0"/>
              </a:spcBef>
              <a:buNone/>
            </a:pPr>
            <a:r>
              <a:t/>
            </a:r>
            <a:endParaRPr>
              <a:solidFill>
                <a:srgbClr val="666666"/>
              </a:solidFill>
            </a:endParaRPr>
          </a:p>
          <a:p>
            <a:pPr lvl="0" rtl="0" algn="ctr">
              <a:lnSpc>
                <a:spcPct val="115000"/>
              </a:lnSpc>
              <a:spcBef>
                <a:spcPts val="0"/>
              </a:spcBef>
              <a:buNone/>
            </a:pPr>
            <a:r>
              <a:rPr lang="en">
                <a:solidFill>
                  <a:srgbClr val="666666"/>
                </a:solidFill>
              </a:rPr>
              <a:t>Over one million African Americans responded to their draft calls, and roughly 370,000 black men were inducted into the army. </a:t>
            </a:r>
          </a:p>
          <a:p>
            <a:pPr lvl="0" rtl="0" algn="ctr">
              <a:lnSpc>
                <a:spcPct val="115000"/>
              </a:lnSpc>
              <a:spcBef>
                <a:spcPts val="0"/>
              </a:spcBef>
              <a:buNone/>
            </a:pPr>
            <a:r>
              <a:t/>
            </a:r>
            <a:endParaRPr>
              <a:solidFill>
                <a:srgbClr val="666666"/>
              </a:solidFill>
            </a:endParaRPr>
          </a:p>
          <a:p>
            <a:pPr lvl="0" algn="ctr">
              <a:lnSpc>
                <a:spcPct val="115000"/>
              </a:lnSpc>
              <a:spcBef>
                <a:spcPts val="0"/>
              </a:spcBef>
              <a:buNone/>
            </a:pPr>
            <a:r>
              <a:rPr lang="en">
                <a:solidFill>
                  <a:srgbClr val="666666"/>
                </a:solidFill>
              </a:rPr>
              <a:t>Charles Brodnax, a farmer from Virginia recalled, "I felt that I belonged to the Government of my country and should answer to the call and obey the orders in defense of Democracy."</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idx="1" type="body"/>
          </p:nvPr>
        </p:nvSpPr>
        <p:spPr>
          <a:xfrm>
            <a:off x="0" y="0"/>
            <a:ext cx="2513400" cy="5143500"/>
          </a:xfrm>
          <a:prstGeom prst="rect">
            <a:avLst/>
          </a:prstGeom>
        </p:spPr>
        <p:txBody>
          <a:bodyPr anchorCtr="0" anchor="ctr" bIns="91425" lIns="91425" rIns="91425" tIns="91425">
            <a:noAutofit/>
          </a:bodyPr>
          <a:lstStyle/>
          <a:p>
            <a:pPr lvl="0">
              <a:spcBef>
                <a:spcPts val="0"/>
              </a:spcBef>
              <a:buNone/>
            </a:pPr>
            <a:r>
              <a:rPr lang="en"/>
              <a:t>There were, however, large segments of AAs that remained hesitant to support a cause they deemed hypocritical.</a:t>
            </a:r>
          </a:p>
          <a:p>
            <a:pPr lvl="0">
              <a:spcBef>
                <a:spcPts val="0"/>
              </a:spcBef>
              <a:buNone/>
            </a:pPr>
            <a:r>
              <a:t/>
            </a:r>
            <a:endParaRPr/>
          </a:p>
          <a:p>
            <a:pPr lvl="0">
              <a:spcBef>
                <a:spcPts val="0"/>
              </a:spcBef>
              <a:buNone/>
            </a:pPr>
            <a:r>
              <a:rPr lang="en"/>
              <a:t>There were even a small but vocal number of AAs that explicitly opposed black participation in the war.</a:t>
            </a:r>
          </a:p>
        </p:txBody>
      </p:sp>
      <p:pic>
        <p:nvPicPr>
          <p:cNvPr id="166" name="Shape 166"/>
          <p:cNvPicPr preferRelativeResize="0"/>
          <p:nvPr/>
        </p:nvPicPr>
        <p:blipFill>
          <a:blip r:embed="rId3">
            <a:alphaModFix/>
          </a:blip>
          <a:stretch>
            <a:fillRect/>
          </a:stretch>
        </p:blipFill>
        <p:spPr>
          <a:xfrm>
            <a:off x="2626575" y="0"/>
            <a:ext cx="6517424" cy="5143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idx="1" type="body"/>
          </p:nvPr>
        </p:nvSpPr>
        <p:spPr>
          <a:xfrm>
            <a:off x="1332300" y="1332900"/>
            <a:ext cx="6479400" cy="2477700"/>
          </a:xfrm>
          <a:prstGeom prst="rect">
            <a:avLst/>
          </a:prstGeom>
        </p:spPr>
        <p:txBody>
          <a:bodyPr anchorCtr="0" anchor="ctr" bIns="91425" lIns="91425" rIns="91425" tIns="91425">
            <a:noAutofit/>
          </a:bodyPr>
          <a:lstStyle/>
          <a:p>
            <a:pPr lvl="0" algn="ctr">
              <a:spcBef>
                <a:spcPts val="0"/>
              </a:spcBef>
              <a:buNone/>
            </a:pPr>
            <a:r>
              <a:rPr lang="en"/>
              <a:t>Many other African Americans viewed the war apathetically and found ways to avoid military service. </a:t>
            </a:r>
          </a:p>
          <a:p>
            <a:pPr lvl="0" algn="ctr">
              <a:spcBef>
                <a:spcPts val="0"/>
              </a:spcBef>
              <a:buNone/>
            </a:pPr>
            <a:r>
              <a:t/>
            </a:r>
            <a:endParaRPr/>
          </a:p>
          <a:p>
            <a:pPr lvl="0" rtl="0" algn="ctr">
              <a:spcBef>
                <a:spcPts val="0"/>
              </a:spcBef>
              <a:buNone/>
            </a:pPr>
            <a:r>
              <a:rPr lang="en"/>
              <a:t>As a black resident from Harlem quipped, </a:t>
            </a:r>
            <a:r>
              <a:rPr b="1" lang="en"/>
              <a:t>"</a:t>
            </a:r>
            <a:r>
              <a:rPr lang="en"/>
              <a:t>The Germans ain't done nothin' to me, and if they have, I forgive 'em.</a:t>
            </a:r>
            <a:r>
              <a:rPr b="1" lang="en"/>
              <a: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African Americans Join The War Effort</a:t>
            </a:r>
          </a:p>
        </p:txBody>
      </p:sp>
      <p:sp>
        <p:nvSpPr>
          <p:cNvPr id="73" name="Shape 73"/>
          <p:cNvSpPr txBox="1"/>
          <p:nvPr>
            <p:ph idx="1" type="body"/>
          </p:nvPr>
        </p:nvSpPr>
        <p:spPr>
          <a:xfrm>
            <a:off x="311700" y="1266325"/>
            <a:ext cx="8520600" cy="3302700"/>
          </a:xfrm>
          <a:prstGeom prst="rect">
            <a:avLst/>
          </a:prstGeom>
        </p:spPr>
        <p:txBody>
          <a:bodyPr anchorCtr="0" anchor="ctr" bIns="91425" lIns="91425" rIns="91425" tIns="91425">
            <a:noAutofit/>
          </a:bodyPr>
          <a:lstStyle/>
          <a:p>
            <a:pPr lvl="0" algn="ctr">
              <a:spcBef>
                <a:spcPts val="0"/>
              </a:spcBef>
              <a:buNone/>
            </a:pPr>
            <a:r>
              <a:rPr lang="en"/>
              <a:t>The year is 1917, and America has just joined WWI.</a:t>
            </a:r>
            <a:br>
              <a:rPr lang="en"/>
            </a:br>
            <a:r>
              <a:rPr lang="en"/>
              <a:t>Millions of American citizens rush to sign up.</a:t>
            </a:r>
            <a:br>
              <a:rPr lang="en"/>
            </a:br>
            <a:br>
              <a:rPr lang="en"/>
            </a:br>
            <a:r>
              <a:rPr lang="en"/>
              <a:t>But white Americans aren’t the only ones willing </a:t>
            </a:r>
            <a:br>
              <a:rPr lang="en"/>
            </a:br>
            <a:r>
              <a:rPr lang="en"/>
              <a:t>to risk their lives to defend the nation they love….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idx="1" type="body"/>
          </p:nvPr>
        </p:nvSpPr>
        <p:spPr>
          <a:xfrm>
            <a:off x="1187400" y="1546200"/>
            <a:ext cx="6769200" cy="2051100"/>
          </a:xfrm>
          <a:prstGeom prst="rect">
            <a:avLst/>
          </a:prstGeom>
        </p:spPr>
        <p:txBody>
          <a:bodyPr anchorCtr="0" anchor="ctr" bIns="91425" lIns="91425" rIns="91425" tIns="91425">
            <a:noAutofit/>
          </a:bodyPr>
          <a:lstStyle/>
          <a:p>
            <a:pPr lvl="0" algn="ctr">
              <a:spcBef>
                <a:spcPts val="0"/>
              </a:spcBef>
              <a:buNone/>
            </a:pPr>
            <a:r>
              <a:rPr lang="en" sz="3600">
                <a:latin typeface="Permanent Marker"/>
                <a:ea typeface="Permanent Marker"/>
                <a:cs typeface="Permanent Marker"/>
                <a:sym typeface="Permanent Marker"/>
              </a:rPr>
              <a:t>Segregation in the Armed forces and Racial Violence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idx="1" type="body"/>
          </p:nvPr>
        </p:nvSpPr>
        <p:spPr>
          <a:xfrm>
            <a:off x="311700" y="342175"/>
            <a:ext cx="3640800" cy="4487400"/>
          </a:xfrm>
          <a:prstGeom prst="rect">
            <a:avLst/>
          </a:prstGeom>
        </p:spPr>
        <p:txBody>
          <a:bodyPr anchorCtr="0" anchor="ctr" bIns="91425" lIns="91425" rIns="91425" tIns="91425">
            <a:noAutofit/>
          </a:bodyPr>
          <a:lstStyle/>
          <a:p>
            <a:pPr lvl="0">
              <a:lnSpc>
                <a:spcPct val="150000"/>
              </a:lnSpc>
              <a:spcBef>
                <a:spcPts val="0"/>
              </a:spcBef>
              <a:buNone/>
            </a:pPr>
            <a:r>
              <a:rPr lang="en"/>
              <a:t>This man is Pvt. Eddie Riley, and he is just one of many African Americans who signed up to fight the good fight in WWI.</a:t>
            </a:r>
          </a:p>
        </p:txBody>
      </p:sp>
      <p:pic>
        <p:nvPicPr>
          <p:cNvPr id="79" name="Shape 79"/>
          <p:cNvPicPr preferRelativeResize="0"/>
          <p:nvPr/>
        </p:nvPicPr>
        <p:blipFill rotWithShape="1">
          <a:blip r:embed="rId3">
            <a:alphaModFix/>
          </a:blip>
          <a:srcRect b="5613" l="6415" r="19328" t="15770"/>
          <a:stretch/>
        </p:blipFill>
        <p:spPr>
          <a:xfrm>
            <a:off x="4754875" y="0"/>
            <a:ext cx="3124424"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idx="1" type="body"/>
          </p:nvPr>
        </p:nvSpPr>
        <p:spPr>
          <a:xfrm>
            <a:off x="0" y="0"/>
            <a:ext cx="3529200" cy="5143500"/>
          </a:xfrm>
          <a:prstGeom prst="rect">
            <a:avLst/>
          </a:prstGeom>
        </p:spPr>
        <p:txBody>
          <a:bodyPr anchorCtr="0" anchor="ctr" bIns="91425" lIns="91425" rIns="91425" tIns="91425">
            <a:noAutofit/>
          </a:bodyPr>
          <a:lstStyle/>
          <a:p>
            <a:pPr lvl="0">
              <a:lnSpc>
                <a:spcPct val="150000"/>
              </a:lnSpc>
              <a:spcBef>
                <a:spcPts val="0"/>
              </a:spcBef>
              <a:buNone/>
            </a:pPr>
            <a:r>
              <a:rPr lang="en"/>
              <a:t>At the start of WWI, African Americans had the same feelings towards involvement in the war as whites did: the US should stay out of it. </a:t>
            </a:r>
          </a:p>
        </p:txBody>
      </p:sp>
      <p:pic>
        <p:nvPicPr>
          <p:cNvPr id="85" name="Shape 85"/>
          <p:cNvPicPr preferRelativeResize="0"/>
          <p:nvPr/>
        </p:nvPicPr>
        <p:blipFill>
          <a:blip r:embed="rId3">
            <a:alphaModFix/>
          </a:blip>
          <a:stretch>
            <a:fillRect/>
          </a:stretch>
        </p:blipFill>
        <p:spPr>
          <a:xfrm>
            <a:off x="3671849" y="0"/>
            <a:ext cx="5472149"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idx="1" type="body"/>
          </p:nvPr>
        </p:nvSpPr>
        <p:spPr>
          <a:xfrm>
            <a:off x="0" y="0"/>
            <a:ext cx="3297600" cy="5143500"/>
          </a:xfrm>
          <a:prstGeom prst="rect">
            <a:avLst/>
          </a:prstGeom>
        </p:spPr>
        <p:txBody>
          <a:bodyPr anchorCtr="0" anchor="ctr" bIns="91425" lIns="91425" rIns="91425" tIns="91425">
            <a:noAutofit/>
          </a:bodyPr>
          <a:lstStyle/>
          <a:p>
            <a:pPr lvl="0">
              <a:lnSpc>
                <a:spcPct val="115000"/>
              </a:lnSpc>
              <a:spcBef>
                <a:spcPts val="0"/>
              </a:spcBef>
              <a:buNone/>
            </a:pPr>
            <a:r>
              <a:rPr lang="en"/>
              <a:t>Coincidentally, the start of WWI also marked the beginning of what would become known as the Great Migration.</a:t>
            </a:r>
          </a:p>
          <a:p>
            <a:pPr lvl="0">
              <a:lnSpc>
                <a:spcPct val="115000"/>
              </a:lnSpc>
              <a:spcBef>
                <a:spcPts val="0"/>
              </a:spcBef>
              <a:buNone/>
            </a:pPr>
            <a:r>
              <a:t/>
            </a:r>
            <a:endParaRPr/>
          </a:p>
          <a:p>
            <a:pPr lvl="0">
              <a:lnSpc>
                <a:spcPct val="115000"/>
              </a:lnSpc>
              <a:spcBef>
                <a:spcPts val="0"/>
              </a:spcBef>
              <a:buNone/>
            </a:pPr>
            <a:r>
              <a:rPr lang="en"/>
              <a:t>During this time, about 500,000 black southerners moved to the North.</a:t>
            </a:r>
          </a:p>
          <a:p>
            <a:pPr lvl="0">
              <a:spcBef>
                <a:spcPts val="0"/>
              </a:spcBef>
              <a:buNone/>
            </a:pPr>
            <a:r>
              <a:t/>
            </a:r>
            <a:endParaRPr/>
          </a:p>
          <a:p>
            <a:pPr lvl="0">
              <a:spcBef>
                <a:spcPts val="0"/>
              </a:spcBef>
              <a:buNone/>
            </a:pPr>
            <a:r>
              <a:rPr lang="en"/>
              <a:t>Why?</a:t>
            </a:r>
          </a:p>
        </p:txBody>
      </p:sp>
      <p:pic>
        <p:nvPicPr>
          <p:cNvPr id="91" name="Shape 91"/>
          <p:cNvPicPr preferRelativeResize="0"/>
          <p:nvPr/>
        </p:nvPicPr>
        <p:blipFill>
          <a:blip r:embed="rId3">
            <a:alphaModFix/>
          </a:blip>
          <a:stretch>
            <a:fillRect/>
          </a:stretch>
        </p:blipFill>
        <p:spPr>
          <a:xfrm>
            <a:off x="3000952" y="0"/>
            <a:ext cx="6143047"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idx="1" type="body"/>
          </p:nvPr>
        </p:nvSpPr>
        <p:spPr>
          <a:xfrm>
            <a:off x="0" y="0"/>
            <a:ext cx="2994600" cy="5143500"/>
          </a:xfrm>
          <a:prstGeom prst="rect">
            <a:avLst/>
          </a:prstGeom>
        </p:spPr>
        <p:txBody>
          <a:bodyPr anchorCtr="0" anchor="ctr" bIns="91425" lIns="91425" rIns="91425" tIns="91425">
            <a:noAutofit/>
          </a:bodyPr>
          <a:lstStyle/>
          <a:p>
            <a:pPr lvl="0">
              <a:lnSpc>
                <a:spcPct val="115000"/>
              </a:lnSpc>
              <a:spcBef>
                <a:spcPts val="0"/>
              </a:spcBef>
              <a:buNone/>
            </a:pPr>
            <a:r>
              <a:rPr lang="en"/>
              <a:t>AA’s moved to the North because in the South they faced social, economic, and political problems.</a:t>
            </a:r>
          </a:p>
          <a:p>
            <a:pPr lvl="0">
              <a:lnSpc>
                <a:spcPct val="115000"/>
              </a:lnSpc>
              <a:spcBef>
                <a:spcPts val="0"/>
              </a:spcBef>
              <a:buNone/>
            </a:pPr>
            <a:r>
              <a:t/>
            </a:r>
            <a:endParaRPr/>
          </a:p>
          <a:p>
            <a:pPr lvl="0">
              <a:lnSpc>
                <a:spcPct val="115000"/>
              </a:lnSpc>
              <a:spcBef>
                <a:spcPts val="0"/>
              </a:spcBef>
              <a:buNone/>
            </a:pPr>
            <a:r>
              <a:rPr lang="en"/>
              <a:t>Even though the Civil War had been over for quite a time, they faced racial prejudice, discrimination, and violence.</a:t>
            </a:r>
          </a:p>
        </p:txBody>
      </p:sp>
      <p:pic>
        <p:nvPicPr>
          <p:cNvPr id="97" name="Shape 97"/>
          <p:cNvPicPr preferRelativeResize="0"/>
          <p:nvPr/>
        </p:nvPicPr>
        <p:blipFill>
          <a:blip r:embed="rId3">
            <a:alphaModFix/>
          </a:blip>
          <a:stretch>
            <a:fillRect/>
          </a:stretch>
        </p:blipFill>
        <p:spPr>
          <a:xfrm>
            <a:off x="2952049" y="0"/>
            <a:ext cx="3509349" cy="5143500"/>
          </a:xfrm>
          <a:prstGeom prst="rect">
            <a:avLst/>
          </a:prstGeom>
          <a:noFill/>
          <a:ln>
            <a:noFill/>
          </a:ln>
        </p:spPr>
      </p:pic>
      <p:pic>
        <p:nvPicPr>
          <p:cNvPr id="98" name="Shape 98"/>
          <p:cNvPicPr preferRelativeResize="0"/>
          <p:nvPr/>
        </p:nvPicPr>
        <p:blipFill>
          <a:blip r:embed="rId4">
            <a:alphaModFix/>
          </a:blip>
          <a:stretch>
            <a:fillRect/>
          </a:stretch>
        </p:blipFill>
        <p:spPr>
          <a:xfrm>
            <a:off x="6461400" y="0"/>
            <a:ext cx="26826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idx="1" type="body"/>
          </p:nvPr>
        </p:nvSpPr>
        <p:spPr>
          <a:xfrm>
            <a:off x="0" y="0"/>
            <a:ext cx="3297600" cy="5143500"/>
          </a:xfrm>
          <a:prstGeom prst="rect">
            <a:avLst/>
          </a:prstGeom>
        </p:spPr>
        <p:txBody>
          <a:bodyPr anchorCtr="0" anchor="ctr" bIns="91425" lIns="91425" rIns="91425" tIns="91425">
            <a:noAutofit/>
          </a:bodyPr>
          <a:lstStyle/>
          <a:p>
            <a:pPr lvl="0">
              <a:lnSpc>
                <a:spcPct val="115000"/>
              </a:lnSpc>
              <a:spcBef>
                <a:spcPts val="0"/>
              </a:spcBef>
              <a:buNone/>
            </a:pPr>
            <a:r>
              <a:rPr lang="en"/>
              <a:t>The North provided ample jobs and opportunities for AAs. The US at this time was a major industrial country, with most of that industry being in the North. The war provided the US with lots of business, and with European immigration cut of (because of the war) AAs were needed to fill the ever-growing number of jobs.</a:t>
            </a:r>
          </a:p>
        </p:txBody>
      </p:sp>
      <p:pic>
        <p:nvPicPr>
          <p:cNvPr id="104" name="Shape 104"/>
          <p:cNvPicPr preferRelativeResize="0"/>
          <p:nvPr/>
        </p:nvPicPr>
        <p:blipFill>
          <a:blip r:embed="rId3">
            <a:alphaModFix/>
          </a:blip>
          <a:stretch>
            <a:fillRect/>
          </a:stretch>
        </p:blipFill>
        <p:spPr>
          <a:xfrm>
            <a:off x="3297600" y="365050"/>
            <a:ext cx="5846400" cy="4413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idx="1" type="body"/>
          </p:nvPr>
        </p:nvSpPr>
        <p:spPr>
          <a:xfrm>
            <a:off x="0" y="0"/>
            <a:ext cx="3003600" cy="5143500"/>
          </a:xfrm>
          <a:prstGeom prst="rect">
            <a:avLst/>
          </a:prstGeom>
        </p:spPr>
        <p:txBody>
          <a:bodyPr anchorCtr="0" anchor="ctr" bIns="91425" lIns="91425" rIns="91425" tIns="91425">
            <a:noAutofit/>
          </a:bodyPr>
          <a:lstStyle/>
          <a:p>
            <a:pPr lvl="0">
              <a:spcBef>
                <a:spcPts val="0"/>
              </a:spcBef>
              <a:buNone/>
            </a:pPr>
            <a:r>
              <a:rPr lang="en"/>
              <a:t>This does not mean that they did not face discrimination in the North.</a:t>
            </a:r>
          </a:p>
          <a:p>
            <a:pPr lvl="0">
              <a:spcBef>
                <a:spcPts val="0"/>
              </a:spcBef>
              <a:buNone/>
            </a:pPr>
            <a:r>
              <a:t/>
            </a:r>
            <a:endParaRPr/>
          </a:p>
          <a:p>
            <a:pPr lvl="0">
              <a:spcBef>
                <a:spcPts val="0"/>
              </a:spcBef>
              <a:buNone/>
            </a:pPr>
            <a:r>
              <a:rPr lang="en"/>
              <a:t>This cartoon calls for the end to the discrimination.</a:t>
            </a:r>
          </a:p>
        </p:txBody>
      </p:sp>
      <p:pic>
        <p:nvPicPr>
          <p:cNvPr id="110" name="Shape 110"/>
          <p:cNvPicPr preferRelativeResize="0"/>
          <p:nvPr/>
        </p:nvPicPr>
        <p:blipFill>
          <a:blip r:embed="rId3">
            <a:alphaModFix/>
          </a:blip>
          <a:stretch>
            <a:fillRect/>
          </a:stretch>
        </p:blipFill>
        <p:spPr>
          <a:xfrm>
            <a:off x="2953029" y="247512"/>
            <a:ext cx="6190970" cy="4648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idx="1" type="body"/>
          </p:nvPr>
        </p:nvSpPr>
        <p:spPr>
          <a:xfrm>
            <a:off x="0" y="0"/>
            <a:ext cx="3342000" cy="5143500"/>
          </a:xfrm>
          <a:prstGeom prst="rect">
            <a:avLst/>
          </a:prstGeom>
        </p:spPr>
        <p:txBody>
          <a:bodyPr anchorCtr="0" anchor="ctr" bIns="91425" lIns="91425" rIns="91425" tIns="91425">
            <a:noAutofit/>
          </a:bodyPr>
          <a:lstStyle/>
          <a:p>
            <a:pPr lvl="0">
              <a:lnSpc>
                <a:spcPct val="150000"/>
              </a:lnSpc>
              <a:spcBef>
                <a:spcPts val="0"/>
              </a:spcBef>
              <a:buNone/>
            </a:pPr>
            <a:r>
              <a:rPr lang="en"/>
              <a:t>Free from the Jim Crow laws of the South, African American art, literature, and music flourished.</a:t>
            </a:r>
          </a:p>
        </p:txBody>
      </p:sp>
      <p:pic>
        <p:nvPicPr>
          <p:cNvPr id="116" name="Shape 116"/>
          <p:cNvPicPr preferRelativeResize="0"/>
          <p:nvPr/>
        </p:nvPicPr>
        <p:blipFill>
          <a:blip r:embed="rId3">
            <a:alphaModFix/>
          </a:blip>
          <a:stretch>
            <a:fillRect/>
          </a:stretch>
        </p:blipFill>
        <p:spPr>
          <a:xfrm>
            <a:off x="3505300" y="490175"/>
            <a:ext cx="5638699" cy="4304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